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5FB8C112-460A-409B-84A9-8F7DD5FD58E1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19/12/22</a:t>
            </a:fld>
            <a:endParaRPr b="0" lang="lv-LV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lv-LV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A9D2B856-2105-4B71-924B-E43141D69D3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lv-LV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67303856-7E65-4AE0-BB07-CF393A8CF7CC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19/12/22</a:t>
            </a:fld>
            <a:endParaRPr b="0" lang="lv-LV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lv-LV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F0E9A0E0-FB33-4528-91E3-C07D26FA0DB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lv-LV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177ABF56-4AD1-48ED-A18B-B8CAB1B5EC69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19/12/22</a:t>
            </a:fld>
            <a:endParaRPr b="0" lang="lv-LV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lv-LV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F27AE052-3EAB-41F5-A34B-84CBB8F5615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lv-LV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D3C26BA3-9D6E-48DE-B8B8-1BAC34E2BF50}" type="datetime">
              <a:rPr b="0" lang="en-GB" sz="1200" spc="-1" strike="noStrike">
                <a:solidFill>
                  <a:srgbClr val="8b8b8b"/>
                </a:solidFill>
                <a:latin typeface="Calibri"/>
              </a:rPr>
              <a:t>19/12/22</a:t>
            </a:fld>
            <a:endParaRPr b="0" lang="lv-LV" sz="12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lv-LV" sz="2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174F4B15-E268-4B5B-BEF3-00734A6F450F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lv-LV" sz="12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891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p>
            <a:pPr algn="ctr">
              <a:lnSpc>
                <a:spcPct val="90000"/>
              </a:lnSpc>
              <a:buNone/>
            </a:pPr>
            <a:r>
              <a:rPr b="1" lang="en-GB" sz="6000" spc="-1" strike="noStrike">
                <a:solidFill>
                  <a:srgbClr val="000000"/>
                </a:solidFill>
                <a:latin typeface="Times New Roman"/>
              </a:rPr>
              <a:t>Kas ir līdzatkarība? </a:t>
            </a:r>
            <a:br/>
            <a:r>
              <a:rPr b="0" i="1" lang="en-GB" sz="6000" spc="-1" strike="noStrike">
                <a:solidFill>
                  <a:srgbClr val="000000"/>
                </a:solidFill>
                <a:latin typeface="Times New Roman"/>
              </a:rPr>
              <a:t>Kā palīdzēt savam tuvākajam?</a:t>
            </a:r>
            <a:br/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1523880" y="4519800"/>
            <a:ext cx="9143640" cy="1462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Ļubova Drelinga</a:t>
            </a:r>
            <a:endParaRPr b="0" lang="lv-LV" sz="24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Klīniskā psiholoģe</a:t>
            </a:r>
            <a:endParaRPr b="0" lang="lv-LV" sz="24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SoulVirtue</a:t>
            </a:r>
            <a:endParaRPr b="0" lang="lv-LV" sz="24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lv-LV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182880"/>
            <a:ext cx="10515240" cy="870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Disfunkcionālā ģimene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30840" y="1306440"/>
            <a:ext cx="6801120" cy="5442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Striktas lomu sadales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Koalīcijas starp bērniem vai vecākiem un bērniem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Robežu neievērošana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Nemainīgi noteikumi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Vardarbība (jebkāda)ir atļauta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Noslēgtība (izolācija)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Nespēja veselīgā veidā tikt galā ar emocijām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Ierobežotas emociju izpausmes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(naids, bailes, kauna sajūta, vainas sajūta, vientulība, pamestības pārdzīvošana)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8073000" y="1825560"/>
            <a:ext cx="37357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Neparedzamība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Apsēstība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Nemiers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Sajukums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Noliegums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95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N</a:t>
            </a:r>
            <a:r>
              <a:rPr b="0" lang="en-GB" sz="4400" spc="-1" strike="noStrike">
                <a:solidFill>
                  <a:srgbClr val="000000"/>
                </a:solidFill>
                <a:latin typeface="Times New Roman"/>
              </a:rPr>
              <a:t>erunā, neuzticies un nejūti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Content Placeholder 4" descr=""/>
          <p:cNvPicPr/>
          <p:nvPr/>
        </p:nvPicPr>
        <p:blipFill>
          <a:blip r:embed="rId1"/>
          <a:stretch/>
        </p:blipFill>
        <p:spPr>
          <a:xfrm>
            <a:off x="838080" y="1690560"/>
            <a:ext cx="10144080" cy="466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76760" y="239040"/>
            <a:ext cx="11891160" cy="1568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7000"/>
          </a:bodyPr>
          <a:p>
            <a:pPr algn="ctr">
              <a:lnSpc>
                <a:spcPct val="90000"/>
              </a:lnSpc>
              <a:buNone/>
            </a:pPr>
            <a:br/>
            <a:r>
              <a:rPr b="0" lang="en-GB" sz="4900" spc="-1" strike="noStrike">
                <a:solidFill>
                  <a:srgbClr val="000000"/>
                </a:solidFill>
                <a:latin typeface="Times New Roman"/>
              </a:rPr>
              <a:t>Kā palīdzēt?</a:t>
            </a:r>
            <a:br/>
            <a:r>
              <a:rPr b="0" lang="lv-LV" sz="3100" spc="-1" strike="noStrike">
                <a:solidFill>
                  <a:srgbClr val="000000"/>
                </a:solidFill>
                <a:latin typeface="Times New Roman"/>
              </a:rPr>
              <a:t>CKI likums: līdzatkarīgais </a:t>
            </a:r>
            <a:r>
              <a:rPr b="1" lang="lv-LV" sz="3100" spc="-1" strike="noStrike">
                <a:solidFill>
                  <a:srgbClr val="000000"/>
                </a:solidFill>
                <a:latin typeface="Times New Roman"/>
              </a:rPr>
              <a:t>nav Cēlonis</a:t>
            </a:r>
            <a:r>
              <a:rPr b="0" lang="lv-LV" sz="3100" spc="-1" strike="noStrike">
                <a:solidFill>
                  <a:srgbClr val="000000"/>
                </a:solidFill>
                <a:latin typeface="Times New Roman"/>
              </a:rPr>
              <a:t>, līdzatkarīgais </a:t>
            </a:r>
            <a:r>
              <a:rPr b="1" lang="lv-LV" sz="3100" spc="-1" strike="noStrike">
                <a:solidFill>
                  <a:srgbClr val="000000"/>
                </a:solidFill>
                <a:latin typeface="Times New Roman"/>
              </a:rPr>
              <a:t>nevar Kontrolēt </a:t>
            </a:r>
            <a:r>
              <a:rPr b="0" lang="lv-LV" sz="3100" spc="-1" strike="noStrike">
                <a:solidFill>
                  <a:srgbClr val="000000"/>
                </a:solidFill>
                <a:latin typeface="Times New Roman"/>
              </a:rPr>
              <a:t>un līdzatkarīgais </a:t>
            </a:r>
            <a:r>
              <a:rPr b="1" lang="lv-LV" sz="3100" spc="-1" strike="noStrike">
                <a:solidFill>
                  <a:srgbClr val="000000"/>
                </a:solidFill>
                <a:latin typeface="Times New Roman"/>
              </a:rPr>
              <a:t>nespēj Izārstēt </a:t>
            </a:r>
            <a:br/>
            <a:endParaRPr b="0" lang="en-US" sz="3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338040" y="2400480"/>
            <a:ext cx="7342560" cy="396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psihofarmakoloģiskā terapija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psiholoģiskās terapijas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psihosociālās intervences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1. Līdzatkarības cikla pārtraukšana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2. Drāmas trīsstūra pamešana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3. Zaudējuma pieņemšanas piecu soļu process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Content Placeholder 4" descr=""/>
          <p:cNvPicPr/>
          <p:nvPr/>
        </p:nvPicPr>
        <p:blipFill>
          <a:blip r:embed="rId1"/>
          <a:stretch/>
        </p:blipFill>
        <p:spPr>
          <a:xfrm>
            <a:off x="7471800" y="1807920"/>
            <a:ext cx="4528080" cy="504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189000"/>
            <a:ext cx="10515240" cy="685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000"/>
          </a:bodyPr>
          <a:p>
            <a:pPr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Piemērs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17600" y="874800"/>
            <a:ext cx="11578680" cy="587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Sieviete, 42 gadi, dzīvojusi kopā ar māti, kura atkarīga no alkohola, un brāli – narkotiku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lietotāju. Pieradusi rūpēties par viņiem, bieži pildījusi sētnieces pienākumus mātes vietā,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kad māte bijusi piedzērusies. Pati strādājusi epizodiski, jo vajadzējis rūpēties par māti un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brāli. Ģimenei nokārtots trūcīgas ģimenes statuss, atradās sociālo darbinieku redzeslokā.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Sieviete bieži nāca uz sociālo dienestu, jautājot par iespējām palīdzēt mātei un brālim –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par dažādām rehabilitācijas iespējām, kodēšanos, detoksikāciju. Savukārt pašai problēmu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nekādu neesot. Sievietei tika piedāvāta iespēja apzināt savu līdzatkarību – apmeklēt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anonīmo alkoholiķu grupas, psihologu nevalstiskajā organizācijā, tomēr sieviete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noliedza, ka viņai vajadzīga palīdzība. Pēc gada sievietes brālis narkotiku lietošanas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rezultātā piedzīvoja insultu un tika ievietots sociālās aprūpes centrā, savukārt māte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atrada draugu un pārtrauca alkohola lietošanu. Sieviete jutās nevajadzīga, pazaudējusi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dzīves jēgu, ieslīga smagā depresijā, nokļuva psihiatriskajā slimnīcā. Šobrīd sievietei ir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piešķirta invaliditāte, viņa dzīvo grupu dzīvoklī un apmeklē nevalstiskās organizācijas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psihoterapeitu, kur risina savu līdzatkarību.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4" descr=""/>
          <p:cNvPicPr/>
          <p:nvPr/>
        </p:nvPicPr>
        <p:blipFill>
          <a:blip r:embed="rId1"/>
          <a:stretch/>
        </p:blipFill>
        <p:spPr>
          <a:xfrm>
            <a:off x="348480" y="235080"/>
            <a:ext cx="11216160" cy="635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98080" y="365040"/>
            <a:ext cx="11245680" cy="62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Kas ir līdzatkarība?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298080" y="1113120"/>
            <a:ext cx="11618640" cy="506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…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ir iemācīta (apgūta) uzvedība, kas ļauj personai funkcionēt disfunkcionālas ģimenes attiecību vidē…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pārmērīga orientācija (fokusēšanās) uz citiem;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sevis noliegšana un ziedošanās;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pastiprināta vēlme kontrolēt citus cilvēkus;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Times New Roman"/>
              </a:rPr>
              <a:t>savu emociju slēpšana, nomākšana, nespēja paust savas emocijas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30840" y="165600"/>
            <a:ext cx="11320920" cy="87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9000"/>
          </a:bodyPr>
          <a:p>
            <a:pPr>
              <a:lnSpc>
                <a:spcPct val="90000"/>
              </a:lnSpc>
              <a:buNone/>
            </a:pPr>
            <a:br/>
            <a:r>
              <a:rPr b="0" lang="en-GB" sz="4900" spc="-1" strike="noStrike">
                <a:solidFill>
                  <a:srgbClr val="000000"/>
                </a:solidFill>
                <a:latin typeface="Times New Roman"/>
              </a:rPr>
              <a:t>Atkarība no vielām un procesiem </a:t>
            </a:r>
            <a:r>
              <a:rPr b="0" lang="lv-LV" sz="49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en-GB" sz="4900" spc="-1" strike="noStrike">
                <a:solidFill>
                  <a:srgbClr val="000000"/>
                </a:solidFill>
                <a:latin typeface="Times New Roman"/>
              </a:rPr>
              <a:t>Līdzatkarība</a:t>
            </a:r>
            <a:br/>
            <a:endParaRPr b="0" lang="en-US" sz="4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330840" y="1381680"/>
            <a:ext cx="11634120" cy="525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Apsēstība ar apreibinošo vielu vai procesu                                                          Apsēstība ar attiecībām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Noliedz problēmas nopietnību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Melo, lai slēptu savu lietošanu                                                       Melo, lai noslēptu, kādas ir attiecības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Vairās no sabiedrības, lai slēptu lietošanu                Vairās no cilvēkiem, lai slēptu sarežģītās attiecības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Atkārtoti mēģina kontrolēt lietošanu                                               Atkārtoti mēģina kontrolēt attiecības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Neizskaidrojamas garastāvokļa svārstības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Dusmas, depresija, vainas sajūta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Ātri apvainojas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Nesaprātīga rīcība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Vardarbība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Nelaimes gadījumi saindēšanās dēļ                                                    Nelaimes gadījumi nomāktības dēļ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Pašnicinājums – pašattaisnojums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Vielu lietošanas vai procesu veikšanas                          Ar stresu saistītas psihiskas (arī nervu) slimības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izraisītas psihiskas slimības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36320" y="228600"/>
            <a:ext cx="10917000" cy="120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Atkarības cikls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Content Placeholder 3" descr=""/>
          <p:cNvPicPr/>
          <p:nvPr/>
        </p:nvPicPr>
        <p:blipFill>
          <a:blip r:embed="rId1"/>
          <a:stretch/>
        </p:blipFill>
        <p:spPr>
          <a:xfrm>
            <a:off x="3491280" y="1825560"/>
            <a:ext cx="5208840" cy="435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191520"/>
            <a:ext cx="10515240" cy="757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Times New Roman"/>
              </a:rPr>
              <a:t>Atkarības un līdzatkarības saknes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Content Placeholder 3" descr=""/>
          <p:cNvPicPr/>
          <p:nvPr/>
        </p:nvPicPr>
        <p:blipFill>
          <a:blip r:embed="rId1"/>
          <a:stretch/>
        </p:blipFill>
        <p:spPr>
          <a:xfrm>
            <a:off x="1003680" y="1175760"/>
            <a:ext cx="9849240" cy="539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159120"/>
            <a:ext cx="10515240" cy="1025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«Sargeņģelis»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Content Placeholder 5" descr=""/>
          <p:cNvPicPr/>
          <p:nvPr/>
        </p:nvPicPr>
        <p:blipFill>
          <a:blip r:embed="rId1"/>
          <a:stretch/>
        </p:blipFill>
        <p:spPr>
          <a:xfrm>
            <a:off x="2431440" y="1475640"/>
            <a:ext cx="7813440" cy="514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89280"/>
            <a:ext cx="10515240" cy="735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0" lang="lv-LV" sz="4400" spc="-1" strike="noStrike">
                <a:solidFill>
                  <a:srgbClr val="000000"/>
                </a:solidFill>
                <a:latin typeface="Times New Roman"/>
              </a:rPr>
              <a:t>Lomas līdzatkarīgās attiecībās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112440" y="1332000"/>
            <a:ext cx="5817960" cy="506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Drāmas trīsstūris: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1) </a:t>
            </a: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upuris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 jūtas apspiests, bezpalīdzīgs, nokaunējies, it kā nespētu pieņemt lēmumus, risināt problēmas, baudīt dzīvi;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2) </a:t>
            </a: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vajātājs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 kritizē un vaino citus, ir dusmīgs, neelastīgs, autoritārs un jūtas pārāks par citiem;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3) </a:t>
            </a: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glābējs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 jūtas vainīgs, ja nedodas glābt kādu; viņš ir nepieciešams upurim, kas vēlas, lai kāds atrisinātu situāciju un glābtu viņu.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Rectangle 11"/>
          <p:cNvSpPr/>
          <p:nvPr/>
        </p:nvSpPr>
        <p:spPr>
          <a:xfrm>
            <a:off x="2514600" y="825120"/>
            <a:ext cx="1560240" cy="60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U</a:t>
            </a: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PURIS</a:t>
            </a:r>
            <a:endParaRPr b="0" lang="lv-LV" sz="2800" spc="-1" strike="noStrike">
              <a:latin typeface="Arial"/>
            </a:endParaRPr>
          </a:p>
        </p:txBody>
      </p:sp>
      <p:sp>
        <p:nvSpPr>
          <p:cNvPr id="180" name="Rectangle 12"/>
          <p:cNvSpPr/>
          <p:nvPr/>
        </p:nvSpPr>
        <p:spPr>
          <a:xfrm>
            <a:off x="119160" y="5983200"/>
            <a:ext cx="2176920" cy="76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G</a:t>
            </a: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LĀBĒJS</a:t>
            </a:r>
            <a:endParaRPr b="0" lang="lv-LV" sz="2800" spc="-1" strike="noStrike">
              <a:latin typeface="Arial"/>
            </a:endParaRPr>
          </a:p>
        </p:txBody>
      </p:sp>
      <p:sp>
        <p:nvSpPr>
          <p:cNvPr id="181" name="Rectangle 13"/>
          <p:cNvSpPr/>
          <p:nvPr/>
        </p:nvSpPr>
        <p:spPr>
          <a:xfrm>
            <a:off x="3948480" y="5983200"/>
            <a:ext cx="2163960" cy="76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V</a:t>
            </a: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AJĀTĀJS</a:t>
            </a:r>
            <a:endParaRPr b="0" lang="lv-LV" sz="2800" spc="-1" strike="noStrike">
              <a:latin typeface="Arial"/>
            </a:endParaRPr>
          </a:p>
        </p:txBody>
      </p:sp>
      <p:pic>
        <p:nvPicPr>
          <p:cNvPr id="182" name="Content Placeholder 4" descr=""/>
          <p:cNvPicPr/>
          <p:nvPr/>
        </p:nvPicPr>
        <p:blipFill>
          <a:blip r:embed="rId1"/>
          <a:stretch/>
        </p:blipFill>
        <p:spPr>
          <a:xfrm>
            <a:off x="270000" y="1431360"/>
            <a:ext cx="5842080" cy="476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129240"/>
            <a:ext cx="10515240" cy="101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Times New Roman"/>
              </a:rPr>
              <a:t>Bērnu lomas līdzatkarīgajās ģimenēs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308160" y="1143000"/>
            <a:ext cx="11658240" cy="563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Varonis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 ir tas, kurš visu nokārto – izmazgā veļu, pagatavo ēdienu, pieskata mazākos bērnus utt. Viņš var nesaņemt atzinību un atbalstu ģimenē, bet ārpusē bērns tiek atzīts par uzticamu, apzinīgu, nobriedušu un spējīgu.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Times New Roman"/>
              </a:rPr>
              <a:t>Grēkāzis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 ir “melnā avs”, visbiežāk otrais bērns ģimenē, jo priekšā viņš satiek varoni, kuru nespēj pārspēt, tādēļ visu dara otrādi, pretēji – slikti uzvedās, slikti mācās, kaujas utt.,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Klauns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 tipiskā veidā ir trešais bērns atkarīgā ģimenē. Humors – smiekli caur asarām – ir veids, kā viņš to kompensē un, pašam par lielu pārsteigumu, piesaista sev cilvēku uzmanību un reizēm pat mīlestību.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lv-LV" sz="2800" spc="-1" strike="noStrike">
                <a:solidFill>
                  <a:srgbClr val="000000"/>
                </a:solidFill>
                <a:latin typeface="Times New Roman"/>
              </a:rPr>
              <a:t>Pazudušais bērns </a:t>
            </a:r>
            <a:r>
              <a:rPr b="0" lang="lv-LV" sz="2800" spc="-1" strike="noStrike">
                <a:solidFill>
                  <a:srgbClr val="000000"/>
                </a:solidFill>
                <a:latin typeface="Times New Roman"/>
              </a:rPr>
              <a:t>ir ideāls varonis klasiskā vesternā vai romānā – vientuļnieks, kas nevienam neprasa padomus. Kamēr varonis cenšas ar kaut ko izcelties, klauns muļķojas un grēkāzis iekuļas nepatikšanās, pazudušais bērns vienkārši nav pamanāms.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5760" y="174240"/>
            <a:ext cx="11773800" cy="193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algn="ctr">
              <a:lnSpc>
                <a:spcPct val="90000"/>
              </a:lnSpc>
              <a:buNone/>
            </a:pPr>
            <a:r>
              <a:rPr b="0" lang="lv-LV" sz="4900" spc="-1" strike="noStrike">
                <a:solidFill>
                  <a:srgbClr val="000000"/>
                </a:solidFill>
                <a:latin typeface="Times New Roman"/>
              </a:rPr>
              <a:t>Robežas</a:t>
            </a:r>
            <a:br/>
            <a:br/>
            <a:r>
              <a:rPr b="0" lang="lv-LV" sz="2700" spc="-1" strike="noStrike">
                <a:solidFill>
                  <a:srgbClr val="000000"/>
                </a:solidFill>
                <a:latin typeface="Times New Roman"/>
              </a:rPr>
              <a:t>Līdzatkarība – tā ir psiholoģisko robežu neesamība. </a:t>
            </a:r>
            <a:br/>
            <a:r>
              <a:rPr b="0" lang="lv-LV" sz="2700" spc="-1" strike="noStrike">
                <a:solidFill>
                  <a:srgbClr val="000000"/>
                </a:solidFill>
                <a:latin typeface="Times New Roman"/>
              </a:rPr>
              <a:t>Līdzatkarīgie netestē, kur atrodas viņu robežas un sākas cita cilvēka robežas. </a:t>
            </a:r>
            <a:endParaRPr b="0" lang="en-US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348480" y="2518920"/>
            <a:ext cx="6042960" cy="410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1) līdzatkarīgais cieš no neskaidra vai kļūdaina paštēla un tāpēc </a:t>
            </a:r>
            <a:r>
              <a:rPr b="1" lang="lv-LV" sz="2400" spc="-1" strike="noStrike">
                <a:solidFill>
                  <a:srgbClr val="000000"/>
                </a:solidFill>
                <a:latin typeface="Times New Roman"/>
              </a:rPr>
              <a:t>tiecas saplūst </a:t>
            </a: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ar citiem cilvēkiem;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2) cilvēkam </a:t>
            </a:r>
            <a:r>
              <a:rPr b="1" lang="lv-LV" sz="2400" spc="-1" strike="noStrike">
                <a:solidFill>
                  <a:srgbClr val="000000"/>
                </a:solidFill>
                <a:latin typeface="Times New Roman"/>
              </a:rPr>
              <a:t>trūkst skaidru robežu</a:t>
            </a: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3) cilvēks </a:t>
            </a:r>
            <a:r>
              <a:rPr b="1" lang="lv-LV" sz="2400" spc="-1" strike="noStrike">
                <a:solidFill>
                  <a:srgbClr val="000000"/>
                </a:solidFill>
                <a:latin typeface="Times New Roman"/>
              </a:rPr>
              <a:t>nespēj saprast un atpazīt </a:t>
            </a: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patiesu mīlestību, viņš kļūdaini to jauc ar aizraušanos, neprātīgu kaislību, savstarpēju mīlestības badu, fizisku pievilkšanos vai vienkāršu pieķeršanos;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Times New Roman"/>
              </a:rPr>
              <a:t>4) līdzatkarīgie ļoti viegli kļūst bezcerīgi apsēsti ar otru cilvēku, </a:t>
            </a:r>
            <a:r>
              <a:rPr b="1" lang="lv-LV" sz="2400" spc="-1" strike="noStrike">
                <a:solidFill>
                  <a:srgbClr val="000000"/>
                </a:solidFill>
                <a:latin typeface="Times New Roman"/>
              </a:rPr>
              <a:t>nespējot viņu “palaist”.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Content Placeholder 9" descr=""/>
          <p:cNvPicPr/>
          <p:nvPr/>
        </p:nvPicPr>
        <p:blipFill>
          <a:blip r:embed="rId1"/>
          <a:stretch/>
        </p:blipFill>
        <p:spPr>
          <a:xfrm>
            <a:off x="6827400" y="2699640"/>
            <a:ext cx="4841640" cy="350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Application>LibreOffice/7.2.6.2$Windows_X86_64 LibreOffice_project/b0ec3a565991f7569a5a7f5d24fed7f52653d754</Application>
  <AppVersion>15.0000</AppVersion>
  <Words>734</Words>
  <Paragraphs>85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2022-12-10T16:15:11Z</dcterms:created>
  <dc:creator>User</dc:creator>
  <dc:description/>
  <dc:language>lv-LV</dc:language>
  <cp:lastModifiedBy/>
  <dcterms:modified xsi:type="dcterms:W3CDTF">2022-12-19T08:21:14Z</dcterms:modified>
  <cp:revision>103</cp:revision>
  <dc:subject/>
  <dc:title>Kas ir līdzatkarība?  Kā palīdzēt savam tuvākajam?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14</vt:i4>
  </property>
</Properties>
</file>